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31"/>
  </p:notesMasterIdLst>
  <p:handoutMasterIdLst>
    <p:handoutMasterId r:id="rId32"/>
  </p:handout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3" r:id="rId13"/>
    <p:sldId id="271" r:id="rId14"/>
    <p:sldId id="268" r:id="rId15"/>
    <p:sldId id="267" r:id="rId16"/>
    <p:sldId id="259" r:id="rId17"/>
    <p:sldId id="270" r:id="rId18"/>
    <p:sldId id="272" r:id="rId19"/>
    <p:sldId id="274" r:id="rId20"/>
    <p:sldId id="276" r:id="rId21"/>
    <p:sldId id="277" r:id="rId22"/>
    <p:sldId id="275" r:id="rId23"/>
    <p:sldId id="278" r:id="rId24"/>
    <p:sldId id="285" r:id="rId25"/>
    <p:sldId id="280" r:id="rId26"/>
    <p:sldId id="281" r:id="rId27"/>
    <p:sldId id="284" r:id="rId28"/>
    <p:sldId id="279" r:id="rId29"/>
    <p:sldId id="286" r:id="rId3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8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01DBC-5E31-4F28-B921-6C336A42ACAD}" type="datetimeFigureOut">
              <a:rPr lang="en-IE" smtClean="0"/>
              <a:t>22/06/2017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AF737-AA80-4A69-9C94-EF231B0F798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338025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2BF0C-E5DE-4554-BFD0-2FA544B19BBC}" type="datetimeFigureOut">
              <a:rPr lang="en-IE" smtClean="0"/>
              <a:t>22/06/2017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DB1EA-6D22-4C0F-B0AE-06C06E9603F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08951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B1EA-6D22-4C0F-B0AE-06C06E9603F4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5746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B1EA-6D22-4C0F-B0AE-06C06E9603F4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256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B1EA-6D22-4C0F-B0AE-06C06E9603F4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9593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2411760" y="1268760"/>
            <a:ext cx="4320480" cy="432048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Oval 2"/>
          <p:cNvSpPr/>
          <p:nvPr userDrawn="1"/>
        </p:nvSpPr>
        <p:spPr>
          <a:xfrm>
            <a:off x="2483768" y="1340768"/>
            <a:ext cx="4176464" cy="417646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0" y="548680"/>
            <a:ext cx="0" cy="720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0" y="5607528"/>
            <a:ext cx="0" cy="720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732240" y="3429000"/>
            <a:ext cx="79208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619672" y="3429000"/>
            <a:ext cx="79208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6156176" y="2378312"/>
            <a:ext cx="792088" cy="33060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5431496" y="1124744"/>
            <a:ext cx="432048" cy="7920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094136" y="1131624"/>
            <a:ext cx="613768" cy="78520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2195736" y="2090992"/>
            <a:ext cx="898400" cy="4922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V="1">
            <a:off x="3180984" y="4941168"/>
            <a:ext cx="526920" cy="57606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V="1">
            <a:off x="2456304" y="4329100"/>
            <a:ext cx="637832" cy="39604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5979584" y="4142812"/>
            <a:ext cx="968680" cy="51032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431496" y="4875464"/>
            <a:ext cx="490068" cy="73206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rmagazine.co.uk/article-details/the-future-of-work-hr-capability-diversity-and-technology-key-concerns" TargetMode="External"/><Relationship Id="rId13" Type="http://schemas.openxmlformats.org/officeDocument/2006/relationships/hyperlink" Target="https://www.forbes.com/sites/brentgleeson/2017/03/27/the-future-of-leadership-and-management-in-the-21st-century-organization/#6f63365c218f" TargetMode="External"/><Relationship Id="rId3" Type="http://schemas.openxmlformats.org/officeDocument/2006/relationships/hyperlink" Target="http://www.hrmagazine.co.uk/article-details/a-new-hr-blueprint-from-hr-admin-to-employee-services" TargetMode="External"/><Relationship Id="rId7" Type="http://schemas.openxmlformats.org/officeDocument/2006/relationships/hyperlink" Target="https://creelmanlambert.files.wordpress.com/2011/10/a-board-capable-hr-leader-what-to-look-for.pdf" TargetMode="External"/><Relationship Id="rId12" Type="http://schemas.openxmlformats.org/officeDocument/2006/relationships/hyperlink" Target="http://www.hrmagazine.co.uk/article-details/will-ai-augment-or-replace-hr/350381/" TargetMode="External"/><Relationship Id="rId17" Type="http://schemas.openxmlformats.org/officeDocument/2006/relationships/hyperlink" Target="http://www.ccl.org/wp-content/uploads/2015/04/futureTrends.pdf" TargetMode="External"/><Relationship Id="rId2" Type="http://schemas.openxmlformats.org/officeDocument/2006/relationships/hyperlink" Target="http://www.hrmagazine.co.uk/article-details/a-blueprint-for-hr-now-and-in-the-future" TargetMode="External"/><Relationship Id="rId16" Type="http://schemas.openxmlformats.org/officeDocument/2006/relationships/hyperlink" Target="https://www.cipd.co.uk/knowledge/strategy/leadership/purposeful-leadership-report?utm_medium=email&amp;utm_source=cipd&amp;utm_campaign=cipdupdate&amp;utm_term=319002&amp;utm_content=140617-10363-42761-20170615104807-stimulating,%20new%20stud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elmanlambert.wordpress.com/boards-and-hr-how-oversight-of-human-capital-works/" TargetMode="External"/><Relationship Id="rId11" Type="http://schemas.openxmlformats.org/officeDocument/2006/relationships/hyperlink" Target="http://www2.cipd.co.uk/pm/peoplemanagement/b/weblog/archive/2015/03/24/the-future-of-hr-is-about-relationships.aspx" TargetMode="External"/><Relationship Id="rId5" Type="http://schemas.openxmlformats.org/officeDocument/2006/relationships/hyperlink" Target="http://www.hrmagazine.co.uk/article-details/a-new-hr-blueprint-capabilities-and-careers" TargetMode="External"/><Relationship Id="rId15" Type="http://schemas.openxmlformats.org/officeDocument/2006/relationships/hyperlink" Target="https://outlook.office.com/owa/?viewmodel=ReadMessageItem&amp;ItemID=AAMkAGMwYjE0YzZkLTljYjItNDNkZC1hYmNhLThlYTM0OTBjNWY1MQBGAAAAAADH2U0ZxiFeSIyLy1K9cMCzBwAGQg7ml3UNQYlMqvMXuKmrAAAAAAEMAAAGQg7ml3UNQYlMqvMXuKmrAAAw7+wfAAA=&amp;wid=97&amp;ispopout=1&amp;path" TargetMode="External"/><Relationship Id="rId10" Type="http://schemas.openxmlformats.org/officeDocument/2006/relationships/hyperlink" Target="http://www.hrmagazine.co.uk/article-details/improving-the-hr-talent-pool" TargetMode="External"/><Relationship Id="rId4" Type="http://schemas.openxmlformats.org/officeDocument/2006/relationships/hyperlink" Target="http://www.hrmagazine.co.uk/article-details/a-new-hr-blueprint-organisational-effectiveness" TargetMode="External"/><Relationship Id="rId9" Type="http://schemas.openxmlformats.org/officeDocument/2006/relationships/hyperlink" Target="http://www.hrmagazine.co.uk/article-details/have-data-and-technology-really-made-hr-smarter/335240/" TargetMode="External"/><Relationship Id="rId14" Type="http://schemas.openxmlformats.org/officeDocument/2006/relationships/hyperlink" Target="https://www.forbes.com/sites/jacobmorgan/2016/03/28/what-does-leadership-look-like-in-the-future-of-work/#53b7fb222704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0435" y="4437112"/>
            <a:ext cx="432048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Andrew Lambert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Copenhagen 22 June 2017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691680" y="2584782"/>
            <a:ext cx="57606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The future for HR &amp; resourcing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" y="6413685"/>
            <a:ext cx="2915816" cy="44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8" y="116632"/>
            <a:ext cx="9144000" cy="1069514"/>
          </a:xfrm>
        </p:spPr>
        <p:txBody>
          <a:bodyPr/>
          <a:lstStyle/>
          <a:p>
            <a:r>
              <a:rPr lang="en-IE" dirty="0"/>
              <a:t>	Managers need help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475656" y="1124744"/>
            <a:ext cx="7668343" cy="5733256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IE" sz="2600" b="1" dirty="0">
                <a:solidFill>
                  <a:srgbClr val="C00000"/>
                </a:solidFill>
              </a:rPr>
              <a:t>Leaders at their level </a:t>
            </a:r>
          </a:p>
          <a:p>
            <a:r>
              <a:rPr lang="en-IE" sz="2600" b="1" dirty="0">
                <a:solidFill>
                  <a:schemeClr val="tx1"/>
                </a:solidFill>
              </a:rPr>
              <a:t>     - </a:t>
            </a:r>
            <a:r>
              <a:rPr lang="en-IE" sz="2400" b="1" dirty="0"/>
              <a:t>Supported, empowered? Role-models?</a:t>
            </a:r>
          </a:p>
          <a:p>
            <a:endParaRPr lang="en-IE" sz="8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IE" sz="2400" b="1" dirty="0">
                <a:solidFill>
                  <a:schemeClr val="tx1"/>
                </a:solidFill>
              </a:rPr>
              <a:t> </a:t>
            </a:r>
            <a:r>
              <a:rPr lang="en-IE" sz="2600" b="1" dirty="0">
                <a:solidFill>
                  <a:srgbClr val="C00000"/>
                </a:solidFill>
              </a:rPr>
              <a:t>Managers responsible for people (not HR)</a:t>
            </a:r>
          </a:p>
          <a:p>
            <a:r>
              <a:rPr lang="en-IE" sz="2600" b="1" dirty="0"/>
              <a:t>…. but too often….</a:t>
            </a:r>
          </a:p>
          <a:p>
            <a:pPr marL="1085850" lvl="1" indent="-342900">
              <a:buFontTx/>
              <a:buChar char="-"/>
            </a:pPr>
            <a:r>
              <a:rPr lang="en-IE" sz="2400" b="1" dirty="0"/>
              <a:t>HR self-occupied </a:t>
            </a:r>
          </a:p>
          <a:p>
            <a:pPr marL="1085850" lvl="1" indent="-342900">
              <a:buFontTx/>
              <a:buChar char="-"/>
            </a:pPr>
            <a:r>
              <a:rPr lang="en-IE" sz="2400" b="1" dirty="0"/>
              <a:t>Tensions about who does what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2600" b="1" dirty="0"/>
              <a:t>Over-promoting task </a:t>
            </a:r>
            <a:r>
              <a:rPr lang="en-IE" sz="2600" b="1" dirty="0" err="1"/>
              <a:t>mgrs</a:t>
            </a:r>
            <a:r>
              <a:rPr lang="en-IE" sz="2600" b="1" dirty="0"/>
              <a:t>, technicians,   bullies and ‘politicians’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2600" b="1" dirty="0"/>
              <a:t>Selected/trained as people developers?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2600" b="1" dirty="0"/>
              <a:t>Struggling with rigid processes (</a:t>
            </a:r>
            <a:r>
              <a:rPr lang="en-IE" sz="2600" b="1" dirty="0" err="1"/>
              <a:t>eg</a:t>
            </a:r>
            <a:r>
              <a:rPr lang="en-IE" sz="2600" b="1" dirty="0"/>
              <a:t> performance and reward)</a:t>
            </a:r>
          </a:p>
        </p:txBody>
      </p:sp>
      <p:pic>
        <p:nvPicPr>
          <p:cNvPr id="1026" name="Picture 2" descr="C:\Users\Andrew\Documents\Work\Clients\European careers meeting 22-3.6.17\Pics\stressed-office-manager 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184500"/>
            <a:ext cx="1691681" cy="164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drew\Documents\Work\Clients\European careers meeting 22-3.6.17\Pics\Stress_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4798072"/>
            <a:ext cx="1691680" cy="205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drew\Documents\Work\Clients\European careers meeting 22-3.6.17\Pics\stresso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124744"/>
            <a:ext cx="1736725" cy="205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074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	HR under growing pressure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647824" y="1124744"/>
            <a:ext cx="7496175" cy="5733256"/>
          </a:xfrm>
        </p:spPr>
        <p:txBody>
          <a:bodyPr/>
          <a:lstStyle/>
          <a:p>
            <a:r>
              <a:rPr lang="en-IE" sz="2800" b="1" dirty="0">
                <a:solidFill>
                  <a:srgbClr val="C00000"/>
                </a:solidFill>
              </a:rPr>
              <a:t>25 years of negative reports about HR</a:t>
            </a:r>
          </a:p>
          <a:p>
            <a:endParaRPr lang="en-IE" sz="1000" b="1" dirty="0">
              <a:solidFill>
                <a:srgbClr val="C00000"/>
              </a:solidFill>
            </a:endParaRPr>
          </a:p>
          <a:p>
            <a:r>
              <a:rPr lang="en-IE" sz="2800" b="1" dirty="0">
                <a:solidFill>
                  <a:srgbClr val="C00000"/>
                </a:solidFill>
              </a:rPr>
              <a:t>Main criticisms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2400" b="1" dirty="0"/>
              <a:t>Poor ‘business’/strategic understanding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2400" b="1" dirty="0"/>
              <a:t>Numbers-shy, weak ‘business cases’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2400" b="1" dirty="0"/>
              <a:t>Prone to jargon, fashions, not evidence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2400" b="1" dirty="0"/>
              <a:t>Focus on individuals, not organisation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2400" b="1" dirty="0"/>
              <a:t>Rule and process-fixated (not outcomes)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2400" b="1" dirty="0"/>
              <a:t>Technologically challenged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2400" b="1" dirty="0"/>
              <a:t>Lack courage to challenge bad behaviour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2400" b="1" dirty="0"/>
              <a:t>Not a function for high achievers</a:t>
            </a:r>
          </a:p>
          <a:p>
            <a:pPr marL="457200" indent="-457200">
              <a:buFont typeface="Arial" pitchFamily="34" charset="0"/>
              <a:buChar char="•"/>
            </a:pPr>
            <a:endParaRPr lang="en-IE" sz="800" b="1" dirty="0"/>
          </a:p>
          <a:p>
            <a:r>
              <a:rPr lang="en-IE" sz="2800" b="1" dirty="0">
                <a:solidFill>
                  <a:srgbClr val="C00000"/>
                </a:solidFill>
              </a:rPr>
              <a:t>Can HR really transform itself?</a:t>
            </a:r>
          </a:p>
          <a:p>
            <a:pPr marL="457200" indent="-457200">
              <a:buFont typeface="Arial" pitchFamily="34" charset="0"/>
              <a:buChar char="•"/>
            </a:pPr>
            <a:endParaRPr lang="en-IE" sz="2800" b="1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Users\Andrew\Documents\Work\Clients\European careers meeting 22-3.6.17\Pics\I hate HR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1826964" cy="121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ndrew\Documents\Work\Clients\European careers meeting 22-3.6.17\Pics\I'm yr H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4366"/>
            <a:ext cx="1826964" cy="114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ndrew\Documents\Work\Clients\European careers meeting 22-3.6.17\Pics\We we hate H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40212"/>
            <a:ext cx="1826963" cy="241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ndrew\Documents\Work\Clients\European careers meeting 22-3.6.17\Pics\I hate H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84581"/>
            <a:ext cx="1826963" cy="100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5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	Winds of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1882552" cy="1872208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619672" y="1124744"/>
            <a:ext cx="7524328" cy="5733256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IE" sz="2600" b="1" dirty="0"/>
              <a:t>Talent/skills shortages increasingly           recognised as a critical risk factor</a:t>
            </a:r>
          </a:p>
          <a:p>
            <a:pPr marL="457200" indent="-457200">
              <a:buFont typeface="Arial" pitchFamily="34" charset="0"/>
              <a:buChar char="•"/>
            </a:pPr>
            <a:endParaRPr lang="en-IE" sz="8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IE" sz="2600" b="1" dirty="0"/>
              <a:t>Growing intolerance of poor leader and manager behaviour (</a:t>
            </a:r>
            <a:r>
              <a:rPr lang="en-IE" sz="2600" b="1" dirty="0" err="1"/>
              <a:t>eg</a:t>
            </a:r>
            <a:r>
              <a:rPr lang="en-IE" sz="2600" b="1" dirty="0"/>
              <a:t> </a:t>
            </a:r>
            <a:r>
              <a:rPr lang="en-IE" sz="2600" b="1" dirty="0" err="1"/>
              <a:t>Uber</a:t>
            </a:r>
            <a:r>
              <a:rPr lang="en-IE" sz="2600" b="1" dirty="0"/>
              <a:t>)</a:t>
            </a:r>
          </a:p>
          <a:p>
            <a:pPr marL="457200" indent="-457200">
              <a:buFont typeface="Arial" pitchFamily="34" charset="0"/>
              <a:buChar char="•"/>
            </a:pPr>
            <a:endParaRPr lang="en-IE" sz="8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IE" sz="2600" b="1" dirty="0"/>
              <a:t>‘</a:t>
            </a:r>
            <a:r>
              <a:rPr lang="en-IE" sz="2600" b="1" dirty="0" err="1"/>
              <a:t>Glassdoor</a:t>
            </a:r>
            <a:r>
              <a:rPr lang="en-IE" sz="2600" b="1" dirty="0"/>
              <a:t>’</a:t>
            </a:r>
            <a:r>
              <a:rPr lang="en-IE" sz="2400" b="1" dirty="0"/>
              <a:t> – verdicts on employers/leaders</a:t>
            </a:r>
          </a:p>
          <a:p>
            <a:pPr marL="457200" indent="-457200">
              <a:buFont typeface="Arial" pitchFamily="34" charset="0"/>
              <a:buChar char="•"/>
            </a:pPr>
            <a:endParaRPr lang="en-IE" sz="8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IE" sz="2600" b="1" dirty="0"/>
              <a:t>Wider adoption of integrated and cloud-based, self-service systems</a:t>
            </a:r>
          </a:p>
          <a:p>
            <a:pPr marL="457200" indent="-457200">
              <a:buFont typeface="Arial" pitchFamily="34" charset="0"/>
              <a:buChar char="•"/>
            </a:pPr>
            <a:endParaRPr lang="en-IE" sz="8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IE" sz="2600" b="1" dirty="0"/>
              <a:t>Impact of social media </a:t>
            </a:r>
            <a:r>
              <a:rPr lang="en-IE" sz="2200" b="1" dirty="0"/>
              <a:t>(for better or worse)</a:t>
            </a:r>
          </a:p>
          <a:p>
            <a:pPr marL="457200" indent="-457200">
              <a:buFont typeface="Arial" pitchFamily="34" charset="0"/>
              <a:buChar char="•"/>
            </a:pPr>
            <a:endParaRPr lang="en-IE" sz="8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IE" sz="2600" b="1" dirty="0"/>
              <a:t>New approaches to performance/reward</a:t>
            </a:r>
          </a:p>
          <a:p>
            <a:pPr marL="457200" indent="-457200">
              <a:buFont typeface="Arial" pitchFamily="34" charset="0"/>
              <a:buChar char="•"/>
            </a:pPr>
            <a:endParaRPr lang="en-IE" sz="8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IE" sz="2600" b="1" dirty="0"/>
              <a:t>Business and HR analytics</a:t>
            </a:r>
            <a:endParaRPr lang="en-IE" sz="2800" b="1" dirty="0"/>
          </a:p>
          <a:p>
            <a:endParaRPr lang="en-IE" sz="2800" b="1" dirty="0"/>
          </a:p>
        </p:txBody>
      </p:sp>
      <p:pic>
        <p:nvPicPr>
          <p:cNvPr id="7170" name="Picture 2" descr="C:\Users\Andrew\Documents\Work\Clients\European careers meeting 22-3.6.17\Pics\Winds of change 1 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9408"/>
            <a:ext cx="195262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95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	Death-knell for ‘old’ HR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123728" y="1124744"/>
            <a:ext cx="7020272" cy="4752528"/>
          </a:xfrm>
        </p:spPr>
        <p:txBody>
          <a:bodyPr/>
          <a:lstStyle/>
          <a:p>
            <a:r>
              <a:rPr lang="en-IE" sz="2800" b="1" dirty="0">
                <a:solidFill>
                  <a:srgbClr val="C00000"/>
                </a:solidFill>
              </a:rPr>
              <a:t>Technology creating a ‘tipping point’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2800" b="1" dirty="0"/>
              <a:t>Self-service – a game-changer</a:t>
            </a:r>
          </a:p>
          <a:p>
            <a:pPr marL="457200" lvl="1" indent="0">
              <a:buNone/>
            </a:pPr>
            <a:r>
              <a:rPr lang="en-IE" sz="2400" b="1" dirty="0"/>
              <a:t>- replaces HR-generated reports</a:t>
            </a:r>
          </a:p>
          <a:p>
            <a:pPr marL="457200" lvl="1" indent="0">
              <a:buNone/>
            </a:pPr>
            <a:r>
              <a:rPr lang="en-IE" sz="2400" b="1" dirty="0"/>
              <a:t>- makes HR admin redundant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IE" sz="2800" b="1" dirty="0"/>
              <a:t> BPs need to ‘up their game’</a:t>
            </a:r>
          </a:p>
          <a:p>
            <a:pPr marL="742950" lvl="2" indent="-342900">
              <a:buFontTx/>
              <a:buChar char="-"/>
            </a:pPr>
            <a:r>
              <a:rPr lang="en-IE" b="1" dirty="0"/>
              <a:t>basic advice automated or outsourced</a:t>
            </a:r>
          </a:p>
          <a:p>
            <a:pPr marL="742950" lvl="2" indent="-342900">
              <a:buFontTx/>
              <a:buChar char="-"/>
            </a:pPr>
            <a:r>
              <a:rPr lang="en-IE" b="1" dirty="0"/>
              <a:t>short-term – help </a:t>
            </a:r>
            <a:r>
              <a:rPr lang="en-IE" b="1" dirty="0" err="1"/>
              <a:t>mgrs</a:t>
            </a:r>
            <a:r>
              <a:rPr lang="en-IE" b="1" dirty="0"/>
              <a:t> get best out </a:t>
            </a:r>
          </a:p>
          <a:p>
            <a:pPr marL="400050" lvl="2" indent="0">
              <a:buNone/>
            </a:pPr>
            <a:r>
              <a:rPr lang="en-IE" b="1" dirty="0"/>
              <a:t>   of systems, but after that??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IE" b="1" dirty="0"/>
              <a:t>Specialists – real ‘experts’ or HR   managers on job rotation?</a:t>
            </a:r>
          </a:p>
          <a:p>
            <a:pPr marL="0" lvl="1" indent="0">
              <a:buNone/>
            </a:pPr>
            <a:endParaRPr lang="en-IE" sz="800" b="1" dirty="0"/>
          </a:p>
          <a:p>
            <a:pPr marL="400050" lvl="2" indent="0">
              <a:buNone/>
            </a:pPr>
            <a:r>
              <a:rPr lang="en-IE" b="1" i="1" dirty="0">
                <a:solidFill>
                  <a:srgbClr val="C00000"/>
                </a:solidFill>
              </a:rPr>
              <a:t> </a:t>
            </a:r>
          </a:p>
          <a:p>
            <a:pPr marL="742950" lvl="2" indent="-342900">
              <a:buFontTx/>
              <a:buChar char="-"/>
            </a:pPr>
            <a:endParaRPr lang="en-IE" b="1" dirty="0"/>
          </a:p>
          <a:p>
            <a:endParaRPr lang="en-IE" sz="4200" b="1" dirty="0"/>
          </a:p>
          <a:p>
            <a:pPr lvl="1" indent="0">
              <a:buNone/>
            </a:pPr>
            <a:endParaRPr lang="en-IE" b="1" dirty="0"/>
          </a:p>
          <a:p>
            <a:pPr marL="285750"/>
            <a:endParaRPr lang="en-IE" dirty="0"/>
          </a:p>
        </p:txBody>
      </p:sp>
      <p:pic>
        <p:nvPicPr>
          <p:cNvPr id="4098" name="Picture 2" descr="C:\Users\Andrew\Documents\Work\Clients\European careers meeting 22-3.6.17\Pics\HRM ques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23238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5934471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i="1" dirty="0">
                <a:solidFill>
                  <a:srgbClr val="C00000"/>
                </a:solidFill>
              </a:rPr>
              <a:t>All 3 ‘legs’ of HR under pressure to demonstrate value add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775746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	Address HR purpose and role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195736" y="1124744"/>
            <a:ext cx="6948264" cy="5733256"/>
          </a:xfrm>
        </p:spPr>
        <p:txBody>
          <a:bodyPr/>
          <a:lstStyle/>
          <a:p>
            <a:r>
              <a:rPr lang="en-IE" sz="2800" b="1" dirty="0"/>
              <a:t>What is HR for?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500" b="1" dirty="0"/>
              <a:t>Change expert and facilitator?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500" b="1" dirty="0"/>
              <a:t>Organisational strategy shaper?</a:t>
            </a:r>
          </a:p>
          <a:p>
            <a:r>
              <a:rPr lang="en-IE" sz="2600" b="1" dirty="0"/>
              <a:t>   </a:t>
            </a:r>
            <a:r>
              <a:rPr lang="en-IE" sz="2400" b="1" dirty="0"/>
              <a:t>- </a:t>
            </a:r>
            <a:r>
              <a:rPr lang="en-IE" sz="2300" b="1" dirty="0"/>
              <a:t>Answering critical strategic questions</a:t>
            </a:r>
          </a:p>
          <a:p>
            <a:r>
              <a:rPr lang="en-IE" sz="2300" b="1" dirty="0"/>
              <a:t>    - HR strategy built in, not ‘follow-on’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500" b="1" dirty="0"/>
              <a:t>Performance &amp; capability enabler/coach </a:t>
            </a:r>
            <a:r>
              <a:rPr lang="en-IE" sz="2400" b="1" dirty="0"/>
              <a:t>(at every level)?</a:t>
            </a:r>
          </a:p>
          <a:p>
            <a:r>
              <a:rPr lang="en-IE" sz="2800" b="1" dirty="0"/>
              <a:t>OR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2500" b="1" dirty="0"/>
              <a:t>Order taker and implementer?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2500" b="1" dirty="0"/>
              <a:t>Process manager?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2500" b="1" dirty="0"/>
              <a:t>Prop for poor managers?</a:t>
            </a:r>
          </a:p>
          <a:p>
            <a:pPr marL="457200" indent="-457200">
              <a:buFont typeface="Arial" pitchFamily="34" charset="0"/>
              <a:buChar char="•"/>
            </a:pPr>
            <a:endParaRPr lang="en-IE" sz="400" b="1" dirty="0"/>
          </a:p>
          <a:p>
            <a:r>
              <a:rPr lang="en-IE" sz="2700" b="1" i="1" dirty="0">
                <a:solidFill>
                  <a:srgbClr val="C00000"/>
                </a:solidFill>
              </a:rPr>
              <a:t>Increasingly replaceable by technology</a:t>
            </a:r>
            <a:endParaRPr lang="en-IE" sz="800" b="1" i="1" dirty="0">
              <a:solidFill>
                <a:srgbClr val="C00000"/>
              </a:solidFill>
            </a:endParaRPr>
          </a:p>
          <a:p>
            <a:endParaRPr lang="en-IE" sz="2800" b="1" dirty="0"/>
          </a:p>
          <a:p>
            <a:pPr marL="285750" indent="-285750">
              <a:buFont typeface="Arial" pitchFamily="34" charset="0"/>
              <a:buChar char="•"/>
            </a:pPr>
            <a:endParaRPr lang="en-IE" sz="2800" b="1" dirty="0"/>
          </a:p>
          <a:p>
            <a:endParaRPr lang="en-IE" sz="2800" dirty="0"/>
          </a:p>
        </p:txBody>
      </p:sp>
      <p:pic>
        <p:nvPicPr>
          <p:cNvPr id="5122" name="Picture 2" descr="C:\Users\Andrew\Documents\Work\Clients\European careers meeting 22-3.6.17\Pics\HR responsibilit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2483767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ndrew\Documents\Work\Clients\European careers meeting 22-3.6.17\Pics\Future sc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72816"/>
            <a:ext cx="2497065" cy="16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21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123728" y="620688"/>
            <a:ext cx="6563072" cy="1152128"/>
          </a:xfrm>
        </p:spPr>
        <p:txBody>
          <a:bodyPr/>
          <a:lstStyle/>
          <a:p>
            <a:r>
              <a:rPr lang="en-US" sz="4400" b="1" dirty="0"/>
              <a:t>Beyond ‘HR’</a:t>
            </a:r>
            <a:endParaRPr lang="en-US" altLang="ko-KR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475656" y="1844824"/>
            <a:ext cx="7668344" cy="4147865"/>
          </a:xfrm>
        </p:spPr>
        <p:txBody>
          <a:bodyPr/>
          <a:lstStyle/>
          <a:p>
            <a:r>
              <a:rPr lang="en-US" altLang="ko-KR" sz="39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next stage in getting the best out of people</a:t>
            </a:r>
            <a:endParaRPr lang="ko-KR" altLang="en-US" sz="39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17032"/>
            <a:ext cx="3391925" cy="254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   </a:t>
            </a:r>
            <a:r>
              <a:rPr lang="en-IE" sz="3600" dirty="0"/>
              <a:t>High-performance people ‘philosophy’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946448" cy="460648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763688" y="1124744"/>
            <a:ext cx="7380312" cy="5733256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IE" sz="2800" b="1" dirty="0"/>
              <a:t>Replace ‘control’ with enablement</a:t>
            </a:r>
          </a:p>
          <a:p>
            <a:r>
              <a:rPr lang="en-IE" sz="2800" b="1" dirty="0"/>
              <a:t>   </a:t>
            </a:r>
            <a:r>
              <a:rPr lang="en-IE" sz="2800" dirty="0"/>
              <a:t>-</a:t>
            </a:r>
            <a:r>
              <a:rPr lang="en-IE" sz="2800" b="1" dirty="0"/>
              <a:t> </a:t>
            </a:r>
            <a:r>
              <a:rPr lang="en-IE" sz="2400" b="1" dirty="0"/>
              <a:t>foster ideas, maximise talent</a:t>
            </a:r>
          </a:p>
          <a:p>
            <a:r>
              <a:rPr lang="en-IE" sz="2400" b="1" dirty="0"/>
              <a:t>    - co-creation and involvement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400" b="1" dirty="0"/>
              <a:t>Trust - </a:t>
            </a:r>
            <a:r>
              <a:rPr lang="en-IE" sz="2350" b="1" dirty="0"/>
              <a:t>valued colleagues, not just employees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400" b="1" dirty="0"/>
              <a:t>Customer </a:t>
            </a:r>
            <a:r>
              <a:rPr lang="en-IE" sz="2400" b="1" dirty="0">
                <a:solidFill>
                  <a:srgbClr val="C00000"/>
                </a:solidFill>
              </a:rPr>
              <a:t>relationship</a:t>
            </a:r>
            <a:r>
              <a:rPr lang="en-IE" sz="2400" b="1" dirty="0"/>
              <a:t> and crowd resourcing methods/systems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800" b="1" dirty="0"/>
              <a:t>Foster collaboration and networking</a:t>
            </a:r>
          </a:p>
          <a:p>
            <a:r>
              <a:rPr lang="en-IE" sz="2400" b="1" dirty="0"/>
              <a:t>    - break down silos, reward problem-solving           	&amp; team performance, transparency</a:t>
            </a:r>
          </a:p>
          <a:p>
            <a:endParaRPr lang="en-IE" sz="1000" b="1" dirty="0"/>
          </a:p>
          <a:p>
            <a:r>
              <a:rPr lang="en-IE" sz="2800" b="1" dirty="0">
                <a:solidFill>
                  <a:srgbClr val="C00000"/>
                </a:solidFill>
              </a:rPr>
              <a:t>Requires unwinding deep-seated power and status beliefs/practices/structures</a:t>
            </a:r>
          </a:p>
        </p:txBody>
      </p:sp>
      <p:pic>
        <p:nvPicPr>
          <p:cNvPr id="8194" name="Picture 2" descr="C:\Users\Andrew\Documents\Work\Clients\European careers meeting 22-3.6.17\Pics\Empowerment 2 crop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756"/>
            <a:ext cx="2087216" cy="345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ndrew\Documents\Work\Clients\European careers meeting 22-3.6.17\Pics\Empowerment 3 crop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2664"/>
            <a:ext cx="2087216" cy="230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955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    Organisation Services, Analytics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0" y="1124744"/>
            <a:ext cx="9143999" cy="4392488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IE" sz="2800" b="1" dirty="0"/>
              <a:t>Integrated service function - finance, HR, IT </a:t>
            </a:r>
            <a:r>
              <a:rPr lang="en-IE" sz="2800" b="1" dirty="0" err="1"/>
              <a:t>etc</a:t>
            </a:r>
            <a:endParaRPr lang="en-IE" sz="2800" b="1" dirty="0"/>
          </a:p>
          <a:p>
            <a:r>
              <a:rPr lang="en-IE" sz="2800" b="1" dirty="0"/>
              <a:t>   -  </a:t>
            </a:r>
            <a:r>
              <a:rPr lang="en-IE" sz="2400" b="1" dirty="0"/>
              <a:t>built around internal customer needs, not historical       	functional silos</a:t>
            </a:r>
          </a:p>
          <a:p>
            <a:r>
              <a:rPr lang="en-IE" sz="2400" b="1" dirty="0"/>
              <a:t>   -   better value, service, convenience, at lower cost</a:t>
            </a:r>
          </a:p>
          <a:p>
            <a:r>
              <a:rPr lang="en-IE" sz="2400" b="1" dirty="0"/>
              <a:t>   -   mission: help employees be as productive as possible</a:t>
            </a:r>
          </a:p>
          <a:p>
            <a:r>
              <a:rPr lang="en-IE" sz="2400" b="1" dirty="0"/>
              <a:t>   -   customer focus, continuous improvement, smart-tech</a:t>
            </a:r>
          </a:p>
          <a:p>
            <a:r>
              <a:rPr lang="en-IE" sz="2400" b="1" dirty="0"/>
              <a:t>   -   insourced or outsourced or a blend – quality counts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800" b="1" dirty="0"/>
              <a:t>Integrated business analytics function</a:t>
            </a:r>
          </a:p>
          <a:p>
            <a:r>
              <a:rPr lang="en-IE" sz="2400" b="1" dirty="0"/>
              <a:t>   -   clear line of sight, front to centre, across functions</a:t>
            </a:r>
          </a:p>
          <a:p>
            <a:r>
              <a:rPr lang="en-IE" sz="2400" b="1" dirty="0"/>
              <a:t>   -   NOT about central control – about sharing, learning</a:t>
            </a:r>
          </a:p>
          <a:p>
            <a:pPr lvl="1" indent="0">
              <a:buNone/>
            </a:pPr>
            <a:endParaRPr lang="en-IE" sz="2400" b="1" dirty="0"/>
          </a:p>
          <a:p>
            <a:endParaRPr lang="en-IE" sz="2800" b="1" dirty="0"/>
          </a:p>
        </p:txBody>
      </p:sp>
      <p:pic>
        <p:nvPicPr>
          <p:cNvPr id="9218" name="Picture 2" descr="C:\Users\Andrew\Documents\Work\Clients\European careers meeting 22-3.6.17\Pics\business servi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248"/>
            <a:ext cx="9143999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026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	Organisational effectiveness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" y="1124744"/>
            <a:ext cx="1378496" cy="460648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399371" y="1412776"/>
            <a:ext cx="7744061" cy="5661248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IE" sz="2800" b="1" dirty="0"/>
              <a:t>Multi-disciplinary function - </a:t>
            </a:r>
            <a:r>
              <a:rPr lang="en-IE" sz="2400" b="1" dirty="0"/>
              <a:t>expert in     change, performance and development</a:t>
            </a:r>
          </a:p>
          <a:p>
            <a:pPr marL="457200" indent="-457200">
              <a:buFont typeface="Arial" pitchFamily="34" charset="0"/>
              <a:buChar char="•"/>
            </a:pPr>
            <a:endParaRPr lang="en-IE" sz="8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IE" sz="2800" b="1" dirty="0">
                <a:solidFill>
                  <a:srgbClr val="C00000"/>
                </a:solidFill>
              </a:rPr>
              <a:t>Architect</a:t>
            </a:r>
            <a:r>
              <a:rPr lang="en-IE" sz="2800" b="1" dirty="0"/>
              <a:t> </a:t>
            </a:r>
            <a:r>
              <a:rPr lang="en-IE" sz="2400" b="1" dirty="0"/>
              <a:t>- strategy, analysis, design, policies</a:t>
            </a:r>
          </a:p>
          <a:p>
            <a:r>
              <a:rPr lang="en-IE" sz="900" b="1" dirty="0"/>
              <a:t>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IE" sz="2800" b="1" dirty="0">
                <a:solidFill>
                  <a:srgbClr val="C00000"/>
                </a:solidFill>
              </a:rPr>
              <a:t>Coach</a:t>
            </a:r>
            <a:r>
              <a:rPr lang="en-IE" sz="2800" b="1" dirty="0"/>
              <a:t> - </a:t>
            </a:r>
            <a:r>
              <a:rPr lang="en-IE" sz="2400" b="1" dirty="0"/>
              <a:t>building up calibre of leadership,     talent and skills at all levels</a:t>
            </a:r>
          </a:p>
          <a:p>
            <a:pPr lvl="0"/>
            <a:endParaRPr lang="en-IE" sz="800" b="1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IE" sz="2600" b="1" dirty="0"/>
              <a:t>Organisation/business </a:t>
            </a:r>
            <a:r>
              <a:rPr lang="en-IE" sz="2600" b="1" u="sng" dirty="0"/>
              <a:t>and</a:t>
            </a:r>
            <a:r>
              <a:rPr lang="en-IE" sz="2600" b="1" dirty="0"/>
              <a:t> people experts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IE" sz="800" b="1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IE" sz="2600" b="1" dirty="0"/>
              <a:t>Reduce need for external consultancy </a:t>
            </a:r>
            <a:r>
              <a:rPr lang="en-IE" sz="2400" b="1" dirty="0"/>
              <a:t>– but    blend internal and external expertise flexibly</a:t>
            </a:r>
          </a:p>
          <a:p>
            <a:pPr lvl="0"/>
            <a:endParaRPr lang="en-IE" b="1" dirty="0"/>
          </a:p>
          <a:p>
            <a:r>
              <a:rPr lang="en-IE" sz="2800" b="1" dirty="0">
                <a:solidFill>
                  <a:srgbClr val="C00000"/>
                </a:solidFill>
              </a:rPr>
              <a:t>Leaders/managers have you on speed-dial</a:t>
            </a:r>
          </a:p>
          <a:p>
            <a:endParaRPr lang="en-IE" sz="2400" b="1" dirty="0"/>
          </a:p>
        </p:txBody>
      </p:sp>
      <p:pic>
        <p:nvPicPr>
          <p:cNvPr id="3074" name="Picture 2" descr="C:\Users\Andrew\Documents\Work\Clients\European careers meeting 22-3.6.17\Pics\architect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155154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ndrew\Documents\Work\Clients\European careers meeting 22-3.6.17\Pics\Architect br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1551547" cy="183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ndrew\Documents\Work\Clients\European careers meeting 22-3.6.17\Pics\Coaching 1 cropp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25144"/>
            <a:ext cx="1551546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921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	Transitioning from HR to OE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0" y="1124744"/>
            <a:ext cx="9144000" cy="4464496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IE" sz="2400" b="1" dirty="0"/>
              <a:t>Higher level of expertise in classic HR areas, and more</a:t>
            </a:r>
            <a:endParaRPr lang="en-IE" sz="2400" dirty="0"/>
          </a:p>
          <a:p>
            <a:r>
              <a:rPr lang="en-IE" sz="2200" dirty="0"/>
              <a:t>   - </a:t>
            </a:r>
            <a:r>
              <a:rPr lang="en-IE" sz="2180" b="1" dirty="0"/>
              <a:t>Integrated thinking/practice across all areas</a:t>
            </a:r>
          </a:p>
          <a:p>
            <a:r>
              <a:rPr lang="en-IE" sz="2200" b="1" dirty="0"/>
              <a:t>   - All underpinned by </a:t>
            </a:r>
            <a:r>
              <a:rPr lang="en-IE" sz="2200" b="1"/>
              <a:t>Employer Brand, OD </a:t>
            </a:r>
            <a:r>
              <a:rPr lang="en-IE" sz="2200" b="1" dirty="0"/>
              <a:t>&amp; relationship </a:t>
            </a:r>
            <a:r>
              <a:rPr lang="en-IE" sz="2200" b="1" dirty="0" err="1"/>
              <a:t>mgt</a:t>
            </a:r>
            <a:endParaRPr lang="en-IE" sz="2200" b="1" dirty="0"/>
          </a:p>
          <a:p>
            <a:r>
              <a:rPr lang="en-IE" sz="2200" b="1" dirty="0"/>
              <a:t>   - Purchasing and supplier management skills</a:t>
            </a:r>
          </a:p>
          <a:p>
            <a:endParaRPr lang="en-IE" sz="8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IE" sz="2400" b="1" dirty="0"/>
              <a:t>Combined with understanding of strategy, finance, law, marketing, Ops </a:t>
            </a:r>
            <a:r>
              <a:rPr lang="en-IE" sz="2400" b="1" dirty="0" err="1"/>
              <a:t>Mgt</a:t>
            </a:r>
            <a:r>
              <a:rPr lang="en-IE" sz="2400" b="1" dirty="0"/>
              <a:t>, IT </a:t>
            </a:r>
            <a:r>
              <a:rPr lang="en-IE" sz="2400" b="1" dirty="0" err="1"/>
              <a:t>etc</a:t>
            </a:r>
            <a:endParaRPr lang="en-IE" sz="2400" b="1" dirty="0"/>
          </a:p>
          <a:p>
            <a:pPr marL="342900" indent="-342900">
              <a:buFont typeface="Arial" pitchFamily="34" charset="0"/>
              <a:buChar char="•"/>
            </a:pPr>
            <a:endParaRPr lang="en-IE" sz="8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IE" sz="2400" b="1" dirty="0"/>
              <a:t>Structure – 3 ‘legs’ become two – OE &amp; Services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8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IE" sz="2370" b="1" dirty="0"/>
              <a:t>OE – driver of ‘head office’ design, teamwork and service</a:t>
            </a:r>
          </a:p>
          <a:p>
            <a:r>
              <a:rPr lang="en-IE" sz="2400" b="1" dirty="0"/>
              <a:t>   - </a:t>
            </a:r>
            <a:r>
              <a:rPr lang="en-IE" sz="2200" b="1" dirty="0"/>
              <a:t>and close involvement with strategic planning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300" b="1" dirty="0"/>
          </a:p>
        </p:txBody>
      </p:sp>
      <p:pic>
        <p:nvPicPr>
          <p:cNvPr id="5122" name="Picture 2" descr="C:\Users\Andrew\Documents\Work\Clients\European careers meeting 22-3.6.17\Pics\Transform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3256"/>
            <a:ext cx="9144000" cy="127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834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Agenda</a:t>
            </a:r>
            <a:endParaRPr lang="ko-KR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251520" y="1412776"/>
            <a:ext cx="8301608" cy="5328592"/>
          </a:xfrm>
        </p:spPr>
        <p:txBody>
          <a:bodyPr/>
          <a:lstStyle/>
          <a:p>
            <a:pPr marL="514350" indent="-514350">
              <a:buAutoNum type="arabicPlain"/>
            </a:pPr>
            <a:r>
              <a:rPr lang="en-IE" altLang="ko-KR" sz="2800" dirty="0">
                <a:latin typeface="Arial" pitchFamily="34" charset="0"/>
                <a:cs typeface="Arial" pitchFamily="34" charset="0"/>
              </a:rPr>
              <a:t>HR’s challenge</a:t>
            </a:r>
          </a:p>
          <a:p>
            <a:endParaRPr lang="en-IE" altLang="ko-KR" sz="2800" dirty="0">
              <a:latin typeface="Arial" pitchFamily="34" charset="0"/>
              <a:cs typeface="Arial" pitchFamily="34" charset="0"/>
            </a:endParaRPr>
          </a:p>
          <a:p>
            <a:r>
              <a:rPr lang="en-IE" altLang="ko-KR" sz="2800" dirty="0">
                <a:latin typeface="Arial" pitchFamily="34" charset="0"/>
                <a:cs typeface="Arial" pitchFamily="34" charset="0"/>
              </a:rPr>
              <a:t>2    Beyond ‘HR’</a:t>
            </a:r>
          </a:p>
          <a:p>
            <a:endParaRPr lang="en-IE" altLang="ko-KR" sz="28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lain" startAt="3"/>
            </a:pPr>
            <a:r>
              <a:rPr lang="en-IE" altLang="ko-KR" sz="2800" dirty="0">
                <a:latin typeface="Arial" pitchFamily="34" charset="0"/>
                <a:cs typeface="Arial" pitchFamily="34" charset="0"/>
              </a:rPr>
              <a:t>Resourcing - into the future</a:t>
            </a:r>
          </a:p>
          <a:p>
            <a:endParaRPr lang="en-IE" altLang="ko-KR" sz="2800" dirty="0">
              <a:latin typeface="Arial" pitchFamily="34" charset="0"/>
              <a:cs typeface="Arial" pitchFamily="34" charset="0"/>
            </a:endParaRPr>
          </a:p>
          <a:p>
            <a:r>
              <a:rPr lang="en-IE" altLang="ko-KR" sz="2800" dirty="0">
                <a:latin typeface="Arial" pitchFamily="34" charset="0"/>
                <a:cs typeface="Arial" pitchFamily="34" charset="0"/>
              </a:rPr>
              <a:t>4    What next</a:t>
            </a:r>
            <a:endParaRPr lang="ko-KR" alt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	This will take time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259632" y="1279477"/>
            <a:ext cx="7884368" cy="4925633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IE" sz="2300" b="1" dirty="0"/>
              <a:t>Threatens traditional HR mentality, roles, ‘power’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2300" b="1" dirty="0"/>
              <a:t>Other functions may be nervous too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2300" b="1" dirty="0"/>
              <a:t>Managers wary of more work, poor IT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2300" b="1" dirty="0"/>
              <a:t>Addressing years of under-investment in people managers and leadership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2300" b="1" dirty="0"/>
              <a:t>Distinct shortage of OE capability</a:t>
            </a:r>
          </a:p>
          <a:p>
            <a:r>
              <a:rPr lang="en-IE" sz="2600" b="1" dirty="0"/>
              <a:t>However…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2300" b="1" dirty="0"/>
              <a:t>The technology already exists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2300" b="1" dirty="0"/>
              <a:t>Organisational leaders will demand greater         effectiveness &amp; productivity, less cost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2300" b="1" dirty="0"/>
              <a:t>Some organisations already edging this way</a:t>
            </a:r>
          </a:p>
        </p:txBody>
      </p:sp>
      <p:pic>
        <p:nvPicPr>
          <p:cNvPr id="6146" name="Picture 2" descr="C:\Users\Andrew\Documents\Work\Clients\European careers meeting 22-3.6.17\Pics\Hourg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1374"/>
            <a:ext cx="1259632" cy="326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6161963"/>
            <a:ext cx="9036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200" b="1" dirty="0">
                <a:solidFill>
                  <a:srgbClr val="C00000"/>
                </a:solidFill>
              </a:rPr>
              <a:t>Gap between high and low performing organisations may widen</a:t>
            </a:r>
          </a:p>
        </p:txBody>
      </p:sp>
    </p:spTree>
    <p:extLst>
      <p:ext uri="{BB962C8B-B14F-4D97-AF65-F5344CB8AC3E}">
        <p14:creationId xmlns:p14="http://schemas.microsoft.com/office/powerpoint/2010/main" val="3560311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	Tackling the capability gap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403648" y="1124744"/>
            <a:ext cx="7740352" cy="432048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IE" sz="2400" b="1" dirty="0"/>
              <a:t>Recruit HIPO managers from the ‘line’</a:t>
            </a:r>
          </a:p>
          <a:p>
            <a:pPr marL="285750" indent="-285750">
              <a:buFont typeface="Arial" pitchFamily="34" charset="0"/>
              <a:buChar char="•"/>
            </a:pPr>
            <a:endParaRPr lang="en-IE" sz="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IE" sz="2400" b="1" dirty="0"/>
              <a:t>Retain/develop the best HRBPs, specialists</a:t>
            </a:r>
          </a:p>
          <a:p>
            <a:pPr marL="285750" indent="-285750">
              <a:buFont typeface="Arial" pitchFamily="34" charset="0"/>
              <a:buChar char="•"/>
            </a:pPr>
            <a:endParaRPr lang="en-IE" sz="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IE" sz="2400" b="1" dirty="0"/>
              <a:t>Attract young talent able to be change agents</a:t>
            </a:r>
          </a:p>
          <a:p>
            <a:pPr marL="285750" indent="-285750">
              <a:buFont typeface="Arial" pitchFamily="34" charset="0"/>
              <a:buChar char="•"/>
            </a:pPr>
            <a:endParaRPr lang="en-IE" sz="400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IE" sz="2400" b="1" dirty="0"/>
              <a:t>Incorporate external experts 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IE" sz="400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IE" sz="2400" b="1" dirty="0"/>
              <a:t>Transform HR curriculum into rigorous OE      development path (</a:t>
            </a:r>
            <a:r>
              <a:rPr lang="en-IE" sz="2400" b="1" dirty="0" err="1"/>
              <a:t>inc.</a:t>
            </a:r>
            <a:r>
              <a:rPr lang="en-IE" sz="2400" b="1" dirty="0"/>
              <a:t> specialised MBA)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IE" sz="4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IE" sz="2400" b="1" dirty="0"/>
              <a:t>Larger organisations can use </a:t>
            </a:r>
            <a:r>
              <a:rPr lang="en-IE" sz="2400" b="1" dirty="0" err="1"/>
              <a:t>Mgt</a:t>
            </a:r>
            <a:r>
              <a:rPr lang="en-IE" sz="2400" b="1" dirty="0"/>
              <a:t> academies;   ‘professional bodies’ (</a:t>
            </a:r>
            <a:r>
              <a:rPr lang="en-IE" sz="2400" b="1" dirty="0" err="1"/>
              <a:t>eg</a:t>
            </a:r>
            <a:r>
              <a:rPr lang="en-IE" sz="2400" b="1" dirty="0"/>
              <a:t> CIPD, ACCA, CIMA) to re-shape who they are and what they do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400" b="1" dirty="0"/>
          </a:p>
        </p:txBody>
      </p:sp>
      <p:pic>
        <p:nvPicPr>
          <p:cNvPr id="4098" name="Picture 2" descr="C:\Users\Andrew\Documents\Work\Clients\European careers meeting 22-3.6.17\Pics\Capabilities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1724336" cy="182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ndrew\Documents\Work\Clients\European careers meeting 22-3.6.17\Pics\Capability gap 2 crop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7874"/>
            <a:ext cx="1543050" cy="16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5589240"/>
            <a:ext cx="90364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C00000"/>
                </a:solidFill>
              </a:rPr>
              <a:t>Do HR leaders have what it takes to transform       themselves, their organisation and their function?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73793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123728" y="620688"/>
            <a:ext cx="6563072" cy="1152128"/>
          </a:xfrm>
        </p:spPr>
        <p:txBody>
          <a:bodyPr/>
          <a:lstStyle/>
          <a:p>
            <a:r>
              <a:rPr lang="en-US" altLang="ko-KR" sz="4400" b="1" dirty="0"/>
              <a:t>Resourcing/recruitment</a:t>
            </a:r>
            <a:endParaRPr lang="en-US" altLang="ko-KR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475656" y="1844824"/>
            <a:ext cx="7668344" cy="4147865"/>
          </a:xfrm>
        </p:spPr>
        <p:txBody>
          <a:bodyPr/>
          <a:lstStyle/>
          <a:p>
            <a:r>
              <a:rPr lang="en-US" altLang="ko-KR" sz="39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	Into the future</a:t>
            </a:r>
            <a:endParaRPr lang="ko-KR" altLang="en-US" sz="39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Andrew\Documents\Work\Clients\European careers meeting 22-3.6.17\Pics\Looking into the fu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6992"/>
            <a:ext cx="514350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847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	Talent and skills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" y="1124744"/>
            <a:ext cx="1378496" cy="460648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379446" y="1484784"/>
            <a:ext cx="7744061" cy="4896544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400" b="1" dirty="0"/>
              <a:t>Talent/skills  - key driver of organisational      success and resilience;  core </a:t>
            </a:r>
            <a:r>
              <a:rPr lang="en-IE" sz="2400" b="1" dirty="0">
                <a:solidFill>
                  <a:srgbClr val="C00000"/>
                </a:solidFill>
              </a:rPr>
              <a:t>risk </a:t>
            </a:r>
            <a:r>
              <a:rPr lang="en-IE" sz="2400" b="1" dirty="0"/>
              <a:t>factor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8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IE" sz="2400" b="1" dirty="0"/>
              <a:t>More of these….</a:t>
            </a:r>
          </a:p>
          <a:p>
            <a:r>
              <a:rPr lang="en-IE" sz="2400" b="1" dirty="0"/>
              <a:t>   -  Soft skills and emotional intelligence </a:t>
            </a:r>
          </a:p>
          <a:p>
            <a:r>
              <a:rPr lang="en-IE" sz="2400" b="1" dirty="0"/>
              <a:t>   -  Diversity, ability to operate globally</a:t>
            </a:r>
          </a:p>
          <a:p>
            <a:r>
              <a:rPr lang="en-IE" sz="2400" b="1" dirty="0"/>
              <a:t>   -  Data science and tech savvy</a:t>
            </a:r>
          </a:p>
          <a:p>
            <a:r>
              <a:rPr lang="en-IE" sz="2400" b="1" dirty="0"/>
              <a:t>   -  Learning and collaboration orientation</a:t>
            </a:r>
          </a:p>
          <a:p>
            <a:endParaRPr lang="en-IE" sz="8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IE" sz="2400" b="1" dirty="0"/>
              <a:t>Cultural fit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8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IE" sz="2400" b="1" dirty="0"/>
              <a:t>Adaptability and ability to re-skill</a:t>
            </a:r>
          </a:p>
          <a:p>
            <a:endParaRPr lang="en-IE" sz="2400" b="1" dirty="0"/>
          </a:p>
          <a:p>
            <a:pPr marL="342900" indent="-342900">
              <a:buFont typeface="Arial" pitchFamily="34" charset="0"/>
              <a:buChar char="•"/>
            </a:pPr>
            <a:endParaRPr lang="en-IE" sz="2400" b="1" dirty="0"/>
          </a:p>
        </p:txBody>
      </p:sp>
      <p:pic>
        <p:nvPicPr>
          <p:cNvPr id="8194" name="Picture 2" descr="C:\Users\Andrew\Documents\Work\Clients\European careers meeting 22-3.6.17\Pics\multigenerational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4744"/>
            <a:ext cx="1731057" cy="224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ndrew\Documents\Work\Clients\European careers meeting 22-3.6.17\Pics\Perf &amp; Potent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38625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397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6778"/>
            <a:ext cx="8316416" cy="1069514"/>
          </a:xfrm>
        </p:spPr>
        <p:txBody>
          <a:bodyPr/>
          <a:lstStyle/>
          <a:p>
            <a:r>
              <a:rPr lang="en-IE" dirty="0"/>
              <a:t>Other trends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77049" y="1385392"/>
            <a:ext cx="9036496" cy="5472608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IE" sz="2800" b="1" dirty="0"/>
              <a:t>Smart automation of selection, assessment and recruitment, supported by AI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800" b="1" dirty="0"/>
              <a:t>Employee-friendly policies </a:t>
            </a:r>
            <a:r>
              <a:rPr lang="en-IE" sz="2400" b="1" dirty="0"/>
              <a:t>– fit to individual needs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800" b="1" dirty="0"/>
              <a:t>Relationship management – tech enabled</a:t>
            </a:r>
          </a:p>
          <a:p>
            <a:r>
              <a:rPr lang="en-IE" sz="2400" b="1" dirty="0"/>
              <a:t>   -  Lifecycle from first contact to alumni</a:t>
            </a:r>
          </a:p>
          <a:p>
            <a:r>
              <a:rPr lang="en-IE" sz="2400" b="1" dirty="0"/>
              <a:t>   -  Boomerang workers</a:t>
            </a:r>
          </a:p>
          <a:p>
            <a:r>
              <a:rPr lang="en-IE" sz="2400" b="1" dirty="0"/>
              <a:t>   -  Contingent workers (blended workforce)</a:t>
            </a:r>
          </a:p>
          <a:p>
            <a:r>
              <a:rPr lang="en-IE" sz="2400" b="1" dirty="0"/>
              <a:t>   -  Employer brand management is critical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700" b="1" dirty="0" err="1"/>
              <a:t>Onboarding</a:t>
            </a:r>
            <a:r>
              <a:rPr lang="en-IE" sz="2700" b="1" dirty="0"/>
              <a:t> integrated into onward development</a:t>
            </a:r>
          </a:p>
          <a:p>
            <a:endParaRPr lang="en-IE" sz="2700" b="1" dirty="0"/>
          </a:p>
          <a:p>
            <a:r>
              <a:rPr lang="en-IE" sz="2500" b="1" dirty="0">
                <a:solidFill>
                  <a:srgbClr val="C00000"/>
                </a:solidFill>
              </a:rPr>
              <a:t>More rigour, eliminate sloppy/disconnected practices</a:t>
            </a:r>
          </a:p>
          <a:p>
            <a:endParaRPr lang="en-IE" sz="2400" b="1" dirty="0"/>
          </a:p>
          <a:p>
            <a:pPr marL="285750" indent="-285750">
              <a:buFont typeface="Arial" pitchFamily="34" charset="0"/>
              <a:buChar char="•"/>
            </a:pPr>
            <a:endParaRPr lang="en-IE" sz="2400" b="1" dirty="0"/>
          </a:p>
        </p:txBody>
      </p:sp>
    </p:spTree>
    <p:extLst>
      <p:ext uri="{BB962C8B-B14F-4D97-AF65-F5344CB8AC3E}">
        <p14:creationId xmlns:p14="http://schemas.microsoft.com/office/powerpoint/2010/main" val="3799903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123728" y="620688"/>
            <a:ext cx="6563072" cy="1152128"/>
          </a:xfrm>
        </p:spPr>
        <p:txBody>
          <a:bodyPr/>
          <a:lstStyle/>
          <a:p>
            <a:r>
              <a:rPr lang="en-US" altLang="ko-KR" sz="4400" b="1" dirty="0"/>
              <a:t>What next?</a:t>
            </a:r>
            <a:endParaRPr lang="en-US" altLang="ko-KR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475656" y="1844824"/>
            <a:ext cx="7668344" cy="4147865"/>
          </a:xfrm>
        </p:spPr>
        <p:txBody>
          <a:bodyPr/>
          <a:lstStyle/>
          <a:p>
            <a:r>
              <a:rPr lang="en-US" altLang="ko-KR" sz="3900" i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Thinking points and discussion</a:t>
            </a:r>
            <a:endParaRPr lang="ko-KR" altLang="en-US" sz="39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911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	What about you?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205200" y="1196752"/>
            <a:ext cx="7935883" cy="4896544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400" b="1" dirty="0"/>
              <a:t>What are your organisation’s critical challenges?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8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IE" sz="2400" b="1" dirty="0"/>
              <a:t>Are you part of the solution?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9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IE" sz="2400" b="1" dirty="0"/>
              <a:t>Are you the performance and capability expert?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8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IE" sz="2400" b="1" dirty="0"/>
              <a:t>Have you facilitated a purpose, culture and     </a:t>
            </a:r>
          </a:p>
          <a:p>
            <a:r>
              <a:rPr lang="en-IE" sz="2400" b="1" dirty="0"/>
              <a:t>   systems platform so people give of their best?</a:t>
            </a:r>
          </a:p>
          <a:p>
            <a:endParaRPr lang="en-IE" sz="8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IE" sz="2400" b="1" dirty="0"/>
              <a:t>Are you ready to re-shape HR for the future,    tailored to your organisational challenges?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8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IE" sz="2400" b="1" dirty="0"/>
              <a:t>Are you addressing your own capability needs   in order to add real value, </a:t>
            </a:r>
            <a:r>
              <a:rPr lang="en-IE" sz="2400" b="1" dirty="0" err="1"/>
              <a:t>ongoing</a:t>
            </a:r>
            <a:r>
              <a:rPr lang="en-IE" sz="2400" b="1" dirty="0"/>
              <a:t>?</a:t>
            </a:r>
          </a:p>
          <a:p>
            <a:endParaRPr lang="en-IE" sz="2400" b="1" dirty="0"/>
          </a:p>
          <a:p>
            <a:endParaRPr lang="en-IE" sz="2200" b="1" dirty="0"/>
          </a:p>
          <a:p>
            <a:pPr marL="342900" indent="-342900">
              <a:buFont typeface="Arial" pitchFamily="34" charset="0"/>
              <a:buChar char="•"/>
            </a:pPr>
            <a:endParaRPr lang="en-IE" sz="2400" b="1" dirty="0"/>
          </a:p>
        </p:txBody>
      </p:sp>
      <p:pic>
        <p:nvPicPr>
          <p:cNvPr id="2052" name="Picture 4" descr="C:\Users\Andrew\Documents\Work\Clients\European careers meeting 22-3.6.17\Pics\question mark cropped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1518017" cy="336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585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	Reading </a:t>
            </a:r>
            <a:r>
              <a:rPr lang="en-IE" sz="2400" dirty="0"/>
              <a:t>(quick &amp; easy!)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0" y="1412776"/>
            <a:ext cx="9144001" cy="5184576"/>
          </a:xfrm>
        </p:spPr>
        <p:txBody>
          <a:bodyPr/>
          <a:lstStyle/>
          <a:p>
            <a:r>
              <a:rPr lang="en-IE" sz="2400" b="1" dirty="0"/>
              <a:t>Future of HR</a:t>
            </a:r>
          </a:p>
          <a:p>
            <a:r>
              <a:rPr lang="en-GB" sz="1200" u="sng" dirty="0">
                <a:hlinkClick r:id="rId2"/>
              </a:rPr>
              <a:t>http://www.hrmagazine.co.uk/article-details/a-blueprint-for-hr-now-and-in-the-future</a:t>
            </a:r>
            <a:r>
              <a:rPr lang="en-GB" sz="1200" dirty="0"/>
              <a:t> </a:t>
            </a:r>
            <a:endParaRPr lang="en-IE" sz="1200" dirty="0"/>
          </a:p>
          <a:p>
            <a:r>
              <a:rPr lang="en-GB" sz="1200" u="sng" dirty="0">
                <a:hlinkClick r:id="rId3"/>
              </a:rPr>
              <a:t>http://www.hrmagazine.co.uk/article-details/a-new-hr-blueprint-from-hr-admin-to-employee-services</a:t>
            </a:r>
            <a:r>
              <a:rPr lang="en-GB" sz="1200" dirty="0"/>
              <a:t> </a:t>
            </a:r>
            <a:endParaRPr lang="en-IE" sz="1200" dirty="0"/>
          </a:p>
          <a:p>
            <a:r>
              <a:rPr lang="en-GB" sz="1200" u="sng" dirty="0">
                <a:hlinkClick r:id="rId4"/>
              </a:rPr>
              <a:t>http://www.hrmagazine.co.uk/article-details/a-new-hr-blueprint-organisational-effectiveness</a:t>
            </a:r>
            <a:r>
              <a:rPr lang="en-GB" sz="1200" dirty="0"/>
              <a:t> </a:t>
            </a:r>
            <a:endParaRPr lang="en-IE" sz="1200" dirty="0"/>
          </a:p>
          <a:p>
            <a:r>
              <a:rPr lang="en-GB" sz="1200" u="sng" dirty="0">
                <a:hlinkClick r:id="rId5"/>
              </a:rPr>
              <a:t>http://www.hrmagazine.co.uk/article-details/a-new-hr-blueprint-capabilities-and-careers</a:t>
            </a:r>
            <a:r>
              <a:rPr lang="en-GB" sz="1200" dirty="0"/>
              <a:t> </a:t>
            </a:r>
            <a:endParaRPr lang="en-IE" sz="1200" dirty="0"/>
          </a:p>
          <a:p>
            <a:r>
              <a:rPr lang="en-IE" sz="1200" dirty="0">
                <a:hlinkClick r:id="rId6"/>
              </a:rPr>
              <a:t>https://creelmanlambert.wordpress.com/boards-and-hr-how-oversight-of-human-capital-works/</a:t>
            </a:r>
            <a:r>
              <a:rPr lang="en-IE" sz="1200" dirty="0"/>
              <a:t> </a:t>
            </a:r>
          </a:p>
          <a:p>
            <a:r>
              <a:rPr lang="en-IE" sz="1200" dirty="0">
                <a:hlinkClick r:id="rId7"/>
              </a:rPr>
              <a:t>https://creelmanlambert.files.wordpress.com/2011/10/a-board-capable-hr-leader-what-to-look-for.pdf</a:t>
            </a:r>
            <a:r>
              <a:rPr lang="en-IE" sz="1200" dirty="0"/>
              <a:t> </a:t>
            </a:r>
          </a:p>
          <a:p>
            <a:r>
              <a:rPr lang="en-IE" sz="1200" u="sng" dirty="0">
                <a:hlinkClick r:id="rId8"/>
              </a:rPr>
              <a:t>http://www.hrmagazine.co.uk/article-details/the-future-of-work-hr-capability-diversity-and-technology-key-concerns</a:t>
            </a:r>
            <a:endParaRPr lang="en-IE" sz="1200" dirty="0"/>
          </a:p>
          <a:p>
            <a:r>
              <a:rPr lang="en-GB" sz="1200" u="sng" dirty="0">
                <a:hlinkClick r:id="rId9"/>
              </a:rPr>
              <a:t>http://www.hrmagazine.co.uk/article-details/have-data-and-technology-really-made-hr-smarter/335240/</a:t>
            </a:r>
            <a:endParaRPr lang="en-GB" sz="1200" u="sng" dirty="0"/>
          </a:p>
          <a:p>
            <a:r>
              <a:rPr lang="en-IE" sz="1200" u="sng" dirty="0">
                <a:hlinkClick r:id="rId10"/>
              </a:rPr>
              <a:t>http://www.hrmagazine.co.uk/article-details/improving-the-hr-talent-pool</a:t>
            </a:r>
            <a:endParaRPr lang="en-IE" sz="1200" u="sng" dirty="0"/>
          </a:p>
          <a:p>
            <a:r>
              <a:rPr lang="en-GB" sz="1200" u="sng" dirty="0">
                <a:hlinkClick r:id="rId11"/>
              </a:rPr>
              <a:t>http://www2.cipd.co.uk/pm/peoplemanagement/b/weblog/archive/2015/03/24/the-future-of-hr-is-about-relationships.aspx#</a:t>
            </a:r>
            <a:endParaRPr lang="en-GB" sz="1200" u="sng" dirty="0"/>
          </a:p>
          <a:p>
            <a:r>
              <a:rPr lang="en-IE" sz="1200" u="sng" dirty="0">
                <a:hlinkClick r:id="rId12"/>
              </a:rPr>
              <a:t>http://www.hrmagazine.co.uk/article-details/will-ai-augment-or-replace-hr/350381/</a:t>
            </a:r>
            <a:endParaRPr lang="en-IE" sz="1200" dirty="0"/>
          </a:p>
          <a:p>
            <a:r>
              <a:rPr lang="en-IE" sz="2400" b="1" dirty="0"/>
              <a:t>People leadership</a:t>
            </a:r>
          </a:p>
          <a:p>
            <a:r>
              <a:rPr lang="en-IE" sz="1200" dirty="0">
                <a:hlinkClick r:id="rId13"/>
              </a:rPr>
              <a:t>https://www.forbes.com/sites/brentgleeson/2017/03/27/the-future-of-leadership-and-management-in-the-21st-century-organization/#6f63365c218f</a:t>
            </a:r>
            <a:r>
              <a:rPr lang="en-IE" sz="1200" dirty="0"/>
              <a:t> </a:t>
            </a:r>
          </a:p>
          <a:p>
            <a:r>
              <a:rPr lang="en-IE" sz="1170" dirty="0">
                <a:hlinkClick r:id="rId14"/>
              </a:rPr>
              <a:t>https://www.forbes.com/sites/jacobmorgan/2016/03/28/what-does-leadership-look-like-in-the-future-of-work/#53b7fb222704</a:t>
            </a:r>
            <a:r>
              <a:rPr lang="en-IE" sz="1170" dirty="0"/>
              <a:t> </a:t>
            </a:r>
          </a:p>
          <a:p>
            <a:r>
              <a:rPr lang="en-GB" sz="1200" u="sng" dirty="0">
                <a:hlinkClick r:id="rId15"/>
              </a:rPr>
              <a:t>https://outlook.office.com/owa/?viewmodel=ReadMessageItem&amp;ItemID=AAMkAGMwYjE0YzZkLTljYjItNDNkZC1hYmNhLThlYTM0OTBjNWY1MQBGAAAAAADH2U0ZxiFeSIyLy1K9cMCzBwAGQg7ml3UNQYlMqvMXuKmrAAAAAAEMAAAGQg7ml3UNQYlMqvMXuKmrAAAw7%2bwfAAA%3d&amp;wid=97&amp;ispopout=1&amp;path</a:t>
            </a:r>
            <a:r>
              <a:rPr lang="en-GB" sz="1200" dirty="0"/>
              <a:t>= </a:t>
            </a:r>
            <a:endParaRPr lang="en-IE" sz="1200" dirty="0"/>
          </a:p>
          <a:p>
            <a:r>
              <a:rPr lang="en-IE" sz="1200" dirty="0">
                <a:hlinkClick r:id="rId16"/>
              </a:rPr>
              <a:t>https://www.cipd.co.uk/knowledge/strategy/leadership/purposeful-leadership-report?utm_medium=email&amp;utm_source=cipd&amp;utm_campaign=cipdupdate&amp;utm_term=319002&amp;utm_content=140617-10363-42761-20170615104807-stimulating%2C%20new%20study</a:t>
            </a:r>
            <a:r>
              <a:rPr lang="en-IE" sz="1200" dirty="0"/>
              <a:t> </a:t>
            </a:r>
          </a:p>
          <a:p>
            <a:r>
              <a:rPr lang="en-IE" sz="1200" dirty="0">
                <a:hlinkClick r:id="rId17"/>
              </a:rPr>
              <a:t>http://www.ccl.org/wp-content/uploads/2015/04/futureTrends.pdf</a:t>
            </a:r>
            <a:r>
              <a:rPr lang="en-IE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3397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	4 key take-</a:t>
            </a:r>
            <a:r>
              <a:rPr lang="en-IE" dirty="0" err="1"/>
              <a:t>aways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0" y="1556792"/>
            <a:ext cx="9144000" cy="468052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IE" sz="2800" b="1" dirty="0"/>
              <a:t>AI will transform core organisational functions. </a:t>
            </a:r>
            <a:r>
              <a:rPr lang="en-IE" sz="2400" b="1" i="1" dirty="0"/>
              <a:t>Are you prepared for this?</a:t>
            </a:r>
          </a:p>
          <a:p>
            <a:endParaRPr lang="en-IE" sz="800" b="1" i="1" dirty="0"/>
          </a:p>
          <a:p>
            <a:pPr marL="457200" indent="-457200">
              <a:buFont typeface="Arial" pitchFamily="34" charset="0"/>
              <a:buChar char="•"/>
            </a:pPr>
            <a:r>
              <a:rPr lang="en-IE" sz="2800" b="1" dirty="0"/>
              <a:t>Will you/HR be a shaper or be ‘shaped’? </a:t>
            </a:r>
            <a:r>
              <a:rPr lang="en-IE" sz="2400" b="1" i="1" dirty="0"/>
              <a:t>What   do you need to do to be a ‘shaper’?</a:t>
            </a:r>
          </a:p>
          <a:p>
            <a:endParaRPr lang="en-IE" sz="800" b="1" i="1" dirty="0"/>
          </a:p>
          <a:p>
            <a:pPr marL="457200" indent="-457200">
              <a:buFont typeface="Arial" pitchFamily="34" charset="0"/>
              <a:buChar char="•"/>
            </a:pPr>
            <a:r>
              <a:rPr lang="en-IE" sz="2600" b="1" dirty="0"/>
              <a:t>Capability (</a:t>
            </a:r>
            <a:r>
              <a:rPr lang="en-IE" sz="2600" b="1" dirty="0" err="1"/>
              <a:t>inc</a:t>
            </a:r>
            <a:r>
              <a:rPr lang="en-IE" sz="2600" b="1" dirty="0"/>
              <a:t> leadership, talent, skills) is critical to sustainable performance. </a:t>
            </a:r>
            <a:r>
              <a:rPr lang="en-IE" sz="2400" b="1" i="1" dirty="0"/>
              <a:t>Are you essential for that?</a:t>
            </a:r>
          </a:p>
          <a:p>
            <a:endParaRPr lang="en-IE" sz="800" b="1" i="1" dirty="0"/>
          </a:p>
          <a:p>
            <a:pPr marL="457200" indent="-457200">
              <a:buFont typeface="Arial" pitchFamily="34" charset="0"/>
              <a:buChar char="•"/>
            </a:pPr>
            <a:r>
              <a:rPr lang="en-IE" sz="2800" b="1" dirty="0"/>
              <a:t>‘Intelligence’ drives decisions. </a:t>
            </a:r>
            <a:r>
              <a:rPr lang="en-IE" sz="2400" b="1" i="1" dirty="0"/>
              <a:t>Have you equipped   your organisation with the analytics firepower to        ensure they are sound decisions?</a:t>
            </a:r>
          </a:p>
        </p:txBody>
      </p:sp>
    </p:spTree>
    <p:extLst>
      <p:ext uri="{BB962C8B-B14F-4D97-AF65-F5344CB8AC3E}">
        <p14:creationId xmlns:p14="http://schemas.microsoft.com/office/powerpoint/2010/main" val="709233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	HR’s evolution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27584" y="1628800"/>
            <a:ext cx="0" cy="43924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27584" y="6015263"/>
            <a:ext cx="7632848" cy="60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5843" y="60706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Pre-1945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195736" y="1628800"/>
            <a:ext cx="0" cy="43924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51920" y="1628800"/>
            <a:ext cx="0" cy="43924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63065" y="1628800"/>
            <a:ext cx="0" cy="43924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92280" y="1678188"/>
            <a:ext cx="0" cy="43924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58458" y="4471375"/>
            <a:ext cx="129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From </a:t>
            </a:r>
          </a:p>
          <a:p>
            <a:r>
              <a:rPr lang="en-IE" b="1" dirty="0"/>
              <a:t>Welfare </a:t>
            </a:r>
          </a:p>
          <a:p>
            <a:r>
              <a:rPr lang="en-IE" b="1" dirty="0"/>
              <a:t>Officer to Labour </a:t>
            </a:r>
          </a:p>
          <a:p>
            <a:r>
              <a:rPr lang="en-IE" b="1" dirty="0"/>
              <a:t>Manager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96458" y="4365104"/>
            <a:ext cx="129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Personnel </a:t>
            </a:r>
            <a:r>
              <a:rPr lang="en-IE" b="1" dirty="0" err="1"/>
              <a:t>dept</a:t>
            </a:r>
            <a:r>
              <a:rPr lang="en-IE" b="1" dirty="0"/>
              <a:t> &amp; </a:t>
            </a:r>
          </a:p>
          <a:p>
            <a:r>
              <a:rPr lang="en-IE" b="1" dirty="0"/>
              <a:t>Training </a:t>
            </a:r>
          </a:p>
          <a:p>
            <a:r>
              <a:rPr lang="en-IE" b="1" dirty="0" err="1"/>
              <a:t>dept</a:t>
            </a:r>
            <a:endParaRPr lang="en-IE" b="1" dirty="0"/>
          </a:p>
          <a:p>
            <a:endParaRPr lang="en-IE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851920" y="3881780"/>
            <a:ext cx="172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HR </a:t>
            </a:r>
          </a:p>
          <a:p>
            <a:r>
              <a:rPr lang="en-IE" b="1" dirty="0"/>
              <a:t>management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27609" y="2965026"/>
            <a:ext cx="1564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‘Strategic’ </a:t>
            </a:r>
          </a:p>
          <a:p>
            <a:r>
              <a:rPr lang="en-IE" b="1" dirty="0"/>
              <a:t>HRM, </a:t>
            </a:r>
          </a:p>
          <a:p>
            <a:r>
              <a:rPr lang="en-IE" b="1" dirty="0"/>
              <a:t>human </a:t>
            </a:r>
          </a:p>
          <a:p>
            <a:r>
              <a:rPr lang="en-IE" b="1" dirty="0"/>
              <a:t>capital </a:t>
            </a:r>
            <a:r>
              <a:rPr lang="en-IE" b="1" dirty="0" err="1"/>
              <a:t>mgt</a:t>
            </a:r>
            <a:endParaRPr lang="en-IE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297923" y="22490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What next?</a:t>
            </a:r>
          </a:p>
        </p:txBody>
      </p:sp>
      <p:sp>
        <p:nvSpPr>
          <p:cNvPr id="23" name="Right Arrow 22"/>
          <p:cNvSpPr/>
          <p:nvPr/>
        </p:nvSpPr>
        <p:spPr>
          <a:xfrm rot="20147137">
            <a:off x="1367644" y="2965026"/>
            <a:ext cx="6444716" cy="51188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-2109935" y="364360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/>
              <a:t>Organisational impact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63580" y="609738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1945-80s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22357" y="6097389"/>
            <a:ext cx="144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1990-2000s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04621" y="6099133"/>
            <a:ext cx="1387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2000s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97923" y="6099133"/>
            <a:ext cx="116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2018-??</a:t>
            </a:r>
          </a:p>
        </p:txBody>
      </p:sp>
    </p:spTree>
    <p:extLst>
      <p:ext uri="{BB962C8B-B14F-4D97-AF65-F5344CB8AC3E}">
        <p14:creationId xmlns:p14="http://schemas.microsoft.com/office/powerpoint/2010/main" val="1704688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	Drivers of change</a:t>
            </a:r>
          </a:p>
        </p:txBody>
      </p:sp>
      <p:sp>
        <p:nvSpPr>
          <p:cNvPr id="5" name="Oval 4"/>
          <p:cNvSpPr/>
          <p:nvPr/>
        </p:nvSpPr>
        <p:spPr>
          <a:xfrm>
            <a:off x="3275856" y="3068960"/>
            <a:ext cx="2448272" cy="1368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ounded Rectangle 6"/>
          <p:cNvSpPr/>
          <p:nvPr/>
        </p:nvSpPr>
        <p:spPr>
          <a:xfrm>
            <a:off x="755576" y="1916832"/>
            <a:ext cx="2232247" cy="10081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ounded Rectangle 7"/>
          <p:cNvSpPr/>
          <p:nvPr/>
        </p:nvSpPr>
        <p:spPr>
          <a:xfrm>
            <a:off x="6156176" y="1916832"/>
            <a:ext cx="2160240" cy="999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ounded Rectangle 8"/>
          <p:cNvSpPr/>
          <p:nvPr/>
        </p:nvSpPr>
        <p:spPr>
          <a:xfrm>
            <a:off x="755576" y="4705852"/>
            <a:ext cx="2164219" cy="10274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ounded Rectangle 9"/>
          <p:cNvSpPr/>
          <p:nvPr/>
        </p:nvSpPr>
        <p:spPr>
          <a:xfrm>
            <a:off x="6123298" y="4705852"/>
            <a:ext cx="2193118" cy="10274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Box 11"/>
          <p:cNvSpPr txBox="1"/>
          <p:nvPr/>
        </p:nvSpPr>
        <p:spPr>
          <a:xfrm>
            <a:off x="1115616" y="213285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VUCA </a:t>
            </a:r>
          </a:p>
          <a:p>
            <a:r>
              <a:rPr lang="en-IE" b="1" dirty="0"/>
              <a:t>environment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80627" y="2097722"/>
            <a:ext cx="1695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Technology &amp; analytics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7747" y="4896388"/>
            <a:ext cx="1819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Workforce &amp; </a:t>
            </a:r>
          </a:p>
          <a:p>
            <a:r>
              <a:rPr lang="en-IE" b="1" dirty="0"/>
              <a:t>nature of work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5576" y="4896388"/>
            <a:ext cx="2164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Cost-effectiveness &amp; innovation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9912" y="3291371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HR’s purpose, staffing and  </a:t>
            </a:r>
          </a:p>
          <a:p>
            <a:r>
              <a:rPr lang="en-IE" b="1" dirty="0"/>
              <a:t>structure</a:t>
            </a:r>
          </a:p>
        </p:txBody>
      </p:sp>
      <p:sp>
        <p:nvSpPr>
          <p:cNvPr id="18" name="Right Arrow 17"/>
          <p:cNvSpPr/>
          <p:nvPr/>
        </p:nvSpPr>
        <p:spPr>
          <a:xfrm rot="1974816">
            <a:off x="2987823" y="2924944"/>
            <a:ext cx="576065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Right Arrow 18"/>
          <p:cNvSpPr/>
          <p:nvPr/>
        </p:nvSpPr>
        <p:spPr>
          <a:xfrm rot="1974816">
            <a:off x="2987822" y="2924945"/>
            <a:ext cx="576065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0" name="Right Arrow 19"/>
          <p:cNvSpPr/>
          <p:nvPr/>
        </p:nvSpPr>
        <p:spPr>
          <a:xfrm rot="9058955">
            <a:off x="5546408" y="2971356"/>
            <a:ext cx="576065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1" name="Right Arrow 20"/>
          <p:cNvSpPr/>
          <p:nvPr/>
        </p:nvSpPr>
        <p:spPr>
          <a:xfrm rot="19549122">
            <a:off x="2981170" y="4413797"/>
            <a:ext cx="576065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2" name="Right Arrow 21"/>
          <p:cNvSpPr/>
          <p:nvPr/>
        </p:nvSpPr>
        <p:spPr>
          <a:xfrm rot="13249051">
            <a:off x="5436094" y="4421312"/>
            <a:ext cx="576065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6165304"/>
            <a:ext cx="9324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>
                <a:solidFill>
                  <a:srgbClr val="FF0000"/>
                </a:solidFill>
              </a:rPr>
              <a:t>What answers does HR have for organisation-critical issues?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126876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i="1" dirty="0">
                <a:solidFill>
                  <a:srgbClr val="C00000"/>
                </a:solidFill>
              </a:rPr>
              <a:t>‘People’ are central to strategic and operational challenges</a:t>
            </a:r>
          </a:p>
        </p:txBody>
      </p:sp>
    </p:spTree>
    <p:extLst>
      <p:ext uri="{BB962C8B-B14F-4D97-AF65-F5344CB8AC3E}">
        <p14:creationId xmlns:p14="http://schemas.microsoft.com/office/powerpoint/2010/main" val="1728501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	VUCA world for leaders (&amp; HR)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0" y="3933056"/>
            <a:ext cx="9144000" cy="2924944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IE" sz="2000" dirty="0"/>
              <a:t>Globalisation – economic and labour markets, 24 hour pressures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000" dirty="0"/>
              <a:t>Geo-political instabilities and conflicts; ‘world order’ challenged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000" dirty="0"/>
              <a:t>Societal change – decline in deference, demand for transparency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000" dirty="0"/>
              <a:t>Technology acceleration – leaders, strategies, regulators </a:t>
            </a:r>
            <a:r>
              <a:rPr lang="en-IE" sz="2000" dirty="0" err="1"/>
              <a:t>etc</a:t>
            </a:r>
            <a:r>
              <a:rPr lang="en-IE" sz="2000" dirty="0"/>
              <a:t> struggle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000" dirty="0"/>
              <a:t>Poor leadership and governance exposed easier and quicker</a:t>
            </a:r>
          </a:p>
          <a:p>
            <a:endParaRPr lang="en-IE" sz="800" dirty="0"/>
          </a:p>
          <a:p>
            <a:r>
              <a:rPr lang="en-IE" sz="2000" b="1" dirty="0">
                <a:solidFill>
                  <a:srgbClr val="C00000"/>
                </a:solidFill>
              </a:rPr>
              <a:t>Operating in the digital world demands new skills, strategic focus, </a:t>
            </a:r>
          </a:p>
          <a:p>
            <a:r>
              <a:rPr lang="en-IE" sz="2000" b="1" dirty="0">
                <a:solidFill>
                  <a:srgbClr val="C00000"/>
                </a:solidFill>
              </a:rPr>
              <a:t>organisation models and leadership philosophies</a:t>
            </a:r>
          </a:p>
          <a:p>
            <a:endParaRPr lang="en-IE" sz="2000" dirty="0"/>
          </a:p>
        </p:txBody>
      </p:sp>
      <p:pic>
        <p:nvPicPr>
          <p:cNvPr id="6" name="Picture 9" descr="volcano &amp; stor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35292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353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	People technology/analytics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268"/>
            <a:ext cx="2123728" cy="1584176"/>
          </a:xfrm>
        </p:spPr>
      </p:pic>
      <p:sp>
        <p:nvSpPr>
          <p:cNvPr id="8" name="Content Placeholder 7"/>
          <p:cNvSpPr>
            <a:spLocks noGrp="1"/>
          </p:cNvSpPr>
          <p:nvPr>
            <p:ph idx="10"/>
          </p:nvPr>
        </p:nvSpPr>
        <p:spPr>
          <a:xfrm>
            <a:off x="2123728" y="1124744"/>
            <a:ext cx="7020272" cy="5733256"/>
          </a:xfrm>
        </p:spPr>
        <p:txBody>
          <a:bodyPr/>
          <a:lstStyle/>
          <a:p>
            <a:pPr marL="108000" indent="-285750">
              <a:buFont typeface="Arial" pitchFamily="34" charset="0"/>
              <a:buChar char="•"/>
            </a:pPr>
            <a:r>
              <a:rPr lang="en-IE" sz="2600" b="1" dirty="0"/>
              <a:t>Mobile </a:t>
            </a:r>
          </a:p>
          <a:p>
            <a:pPr marL="108000" indent="-285750">
              <a:buFont typeface="Arial" pitchFamily="34" charset="0"/>
              <a:buChar char="•"/>
            </a:pPr>
            <a:r>
              <a:rPr lang="en-IE" sz="2600" b="1" dirty="0"/>
              <a:t>Integrated &amp; shared platforms</a:t>
            </a:r>
          </a:p>
          <a:p>
            <a:pPr marL="108000" indent="-285750">
              <a:buFont typeface="Arial" pitchFamily="34" charset="0"/>
              <a:buChar char="•"/>
            </a:pPr>
            <a:r>
              <a:rPr lang="en-IE" sz="2600" b="1" dirty="0"/>
              <a:t>Social and </a:t>
            </a:r>
            <a:r>
              <a:rPr lang="en-IE" sz="2600" b="1" dirty="0" err="1"/>
              <a:t>consumerised</a:t>
            </a:r>
            <a:endParaRPr lang="en-IE" sz="2600" b="1" dirty="0"/>
          </a:p>
          <a:p>
            <a:pPr marL="108000" indent="-285750">
              <a:buFont typeface="Arial" pitchFamily="34" charset="0"/>
              <a:buChar char="•"/>
            </a:pPr>
            <a:r>
              <a:rPr lang="en-IE" sz="2600" b="1" dirty="0"/>
              <a:t>AI and automation </a:t>
            </a:r>
          </a:p>
          <a:p>
            <a:pPr marL="108000" indent="-285750">
              <a:buFont typeface="Arial" pitchFamily="34" charset="0"/>
              <a:buChar char="•"/>
            </a:pPr>
            <a:r>
              <a:rPr lang="en-IE" sz="2600" b="1" dirty="0"/>
              <a:t>Cyber security – attitude &amp; systems</a:t>
            </a:r>
          </a:p>
          <a:p>
            <a:pPr marL="108000" indent="-285750">
              <a:buFont typeface="Arial" pitchFamily="34" charset="0"/>
              <a:buChar char="•"/>
            </a:pPr>
            <a:endParaRPr lang="en-IE" sz="800" b="1" dirty="0"/>
          </a:p>
          <a:p>
            <a:r>
              <a:rPr lang="en-IE" sz="3200" b="1" i="1" dirty="0">
                <a:solidFill>
                  <a:srgbClr val="C00000"/>
                </a:solidFill>
              </a:rPr>
              <a:t>Analytics revolution</a:t>
            </a:r>
            <a:endParaRPr lang="en-IE" sz="2800" b="1" dirty="0"/>
          </a:p>
          <a:p>
            <a:pPr marL="108000" indent="-457200">
              <a:buFont typeface="Arial" pitchFamily="34" charset="0"/>
              <a:buChar char="•"/>
            </a:pPr>
            <a:r>
              <a:rPr lang="en-IE" sz="2600" b="1" dirty="0"/>
              <a:t>Managing information overload</a:t>
            </a:r>
          </a:p>
          <a:p>
            <a:pPr marL="108000" indent="-457200">
              <a:buFont typeface="Arial" pitchFamily="34" charset="0"/>
              <a:buChar char="•"/>
            </a:pPr>
            <a:r>
              <a:rPr lang="en-IE" sz="2600" b="1" dirty="0"/>
              <a:t>Insight not numbers - intelligence</a:t>
            </a:r>
          </a:p>
          <a:p>
            <a:pPr marL="108000" indent="-457200">
              <a:buFont typeface="Arial" pitchFamily="34" charset="0"/>
              <a:buChar char="•"/>
            </a:pPr>
            <a:r>
              <a:rPr lang="en-IE" sz="2600" b="1" dirty="0"/>
              <a:t>Big and ‘little’ data</a:t>
            </a:r>
          </a:p>
          <a:p>
            <a:pPr marL="108000" indent="-457200">
              <a:buFont typeface="Arial" pitchFamily="34" charset="0"/>
              <a:buChar char="•"/>
            </a:pPr>
            <a:r>
              <a:rPr lang="en-IE" sz="2600" b="1" dirty="0"/>
              <a:t>Self-service – game-changer for HR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2123728" cy="1800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" y="4485161"/>
            <a:ext cx="2042969" cy="12241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28614"/>
            <a:ext cx="2087724" cy="114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95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	Workforce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1954560" cy="1656184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471308" y="1124744"/>
            <a:ext cx="6672692" cy="5733256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IE" sz="2700" b="1" dirty="0"/>
              <a:t>Managing multiple generations…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700" b="1" dirty="0"/>
              <a:t>…but Millennials will take over!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700" b="1" dirty="0"/>
              <a:t>Diversity</a:t>
            </a:r>
          </a:p>
          <a:p>
            <a:pPr marL="285750" indent="-285750">
              <a:buFont typeface="Arial" pitchFamily="34" charset="0"/>
              <a:buChar char="•"/>
            </a:pPr>
            <a:endParaRPr lang="en-IE" sz="800" b="1" dirty="0"/>
          </a:p>
          <a:p>
            <a:r>
              <a:rPr lang="en-IE" sz="3200" b="1" i="1" dirty="0">
                <a:solidFill>
                  <a:srgbClr val="C00000"/>
                </a:solidFill>
              </a:rPr>
              <a:t>Changing nature of work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2600" b="1" dirty="0"/>
              <a:t>Projects, fluid structures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2600" b="1" dirty="0"/>
              <a:t>Digital capability, numeracy…</a:t>
            </a:r>
            <a:r>
              <a:rPr lang="en-IE" sz="2600" b="1" i="1" dirty="0"/>
              <a:t>and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2600" b="1" dirty="0"/>
              <a:t>Soft skills: collaboration, learning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2600" b="1" dirty="0"/>
              <a:t>Skills redundancy – need adaptable           self-transformers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2600" b="1" dirty="0"/>
              <a:t>‘Gig economy’</a:t>
            </a:r>
          </a:p>
        </p:txBody>
      </p:sp>
      <p:pic>
        <p:nvPicPr>
          <p:cNvPr id="1026" name="Picture 2" descr="C:\Users\Andrew\Documents\Work\Clients\European careers meeting 22-3.6.17\Pics\Managing-Multigenerations_Generic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0" y="1052736"/>
            <a:ext cx="2483768" cy="206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drew\Documents\Work\Clients\European careers meeting 22-3.6.17\Pics\multic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13529"/>
            <a:ext cx="2471308" cy="173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drew\Documents\Work\Clients\European careers meeting 22-3.6.17\Pics\soft-skills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47351"/>
            <a:ext cx="2555776" cy="201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025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    Cost-effectiveness &amp; 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2386608" cy="2088232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501803" y="1340768"/>
            <a:ext cx="6642197" cy="4913726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IE" sz="2800" b="1" dirty="0"/>
              <a:t>New business models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800" b="1" dirty="0"/>
              <a:t>Re-purposing – why use us, work for us?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800" b="1" dirty="0"/>
              <a:t>Do more with less – ‘lean’, ‘agile’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800" b="1" dirty="0"/>
              <a:t>Shrink back-offices (’bureaucracy’)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800" b="1" dirty="0"/>
              <a:t>Justify (and find) funding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800" b="1" dirty="0"/>
              <a:t>Continuous change is the norm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800" b="1" dirty="0"/>
              <a:t>Innovate, re-invent… or die</a:t>
            </a:r>
          </a:p>
          <a:p>
            <a:endParaRPr lang="en-IE" sz="800" b="1" dirty="0"/>
          </a:p>
          <a:p>
            <a:r>
              <a:rPr lang="en-IE" sz="2800" b="1" i="1" dirty="0">
                <a:solidFill>
                  <a:srgbClr val="C00000"/>
                </a:solidFill>
              </a:rPr>
              <a:t>Often applies to public sector &amp;</a:t>
            </a:r>
          </a:p>
          <a:p>
            <a:r>
              <a:rPr lang="en-IE" sz="2800" b="1" i="1" dirty="0">
                <a:solidFill>
                  <a:srgbClr val="C00000"/>
                </a:solidFill>
              </a:rPr>
              <a:t>NGOs as much as to commerce</a:t>
            </a:r>
          </a:p>
          <a:p>
            <a:pPr marL="285750" indent="-285750">
              <a:buFont typeface="Arial" pitchFamily="34" charset="0"/>
              <a:buChar char="•"/>
            </a:pPr>
            <a:endParaRPr lang="en-IE" sz="2800" b="1" dirty="0"/>
          </a:p>
          <a:p>
            <a:pPr marL="285750" indent="-285750">
              <a:buFont typeface="Arial" pitchFamily="34" charset="0"/>
              <a:buChar char="•"/>
            </a:pPr>
            <a:endParaRPr lang="en-IE" sz="2800" b="1" dirty="0"/>
          </a:p>
          <a:p>
            <a:pPr marL="285750" indent="-285750">
              <a:buFont typeface="Arial" pitchFamily="34" charset="0"/>
              <a:buChar char="•"/>
            </a:pPr>
            <a:endParaRPr lang="en-IE" sz="2800" b="1" dirty="0"/>
          </a:p>
          <a:p>
            <a:pPr marL="285750" indent="-285750">
              <a:buFont typeface="Arial" pitchFamily="34" charset="0"/>
              <a:buChar char="•"/>
            </a:pPr>
            <a:endParaRPr lang="en-IE" sz="2800" b="1" dirty="0"/>
          </a:p>
          <a:p>
            <a:pPr marL="285750" indent="-285750">
              <a:buFont typeface="Arial" pitchFamily="34" charset="0"/>
              <a:buChar char="•"/>
            </a:pPr>
            <a:endParaRPr lang="en-IE" sz="2800" b="1" dirty="0"/>
          </a:p>
        </p:txBody>
      </p:sp>
      <p:pic>
        <p:nvPicPr>
          <p:cNvPr id="2051" name="Picture 3" descr="C:\Users\Andrew\Documents\Work\Clients\European careers meeting 22-3.6.17\Pics\Cost-effectiveness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" y="1124744"/>
            <a:ext cx="2495550" cy="178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ndrew\Documents\Work\Clients\European careers meeting 22-3.6.17\Pics\innovation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" y="4810902"/>
            <a:ext cx="2524125" cy="204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ndrew\Documents\Work\Clients\European careers meeting 22-3.6.17\Pics\innovation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" y="3154718"/>
            <a:ext cx="249554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080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	Leaders need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2699792" cy="5733256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699792" y="1340769"/>
            <a:ext cx="6444208" cy="5256583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IE" sz="2600" b="1" dirty="0"/>
              <a:t>Re-shape their organisations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2600" b="1" dirty="0"/>
              <a:t>Manage their key people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2600" b="1" dirty="0"/>
              <a:t>Sustain the ‘brand’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2600" b="1" dirty="0"/>
              <a:t>Prepare for and handle their own pressures and needs</a:t>
            </a:r>
          </a:p>
          <a:p>
            <a:pPr marL="457200" indent="-457200">
              <a:buFont typeface="Arial" pitchFamily="34" charset="0"/>
              <a:buChar char="•"/>
            </a:pPr>
            <a:endParaRPr lang="en-IE" sz="2600" b="1" dirty="0"/>
          </a:p>
          <a:p>
            <a:pPr marL="457200" indent="-457200">
              <a:buFont typeface="Arial" pitchFamily="34" charset="0"/>
              <a:buChar char="•"/>
            </a:pPr>
            <a:endParaRPr lang="en-IE" sz="800" b="1" dirty="0"/>
          </a:p>
          <a:p>
            <a:r>
              <a:rPr lang="en-IE" sz="2800" b="1" i="1" dirty="0">
                <a:solidFill>
                  <a:srgbClr val="C00000"/>
                </a:solidFill>
              </a:rPr>
              <a:t>Where is my critical support?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2400" b="1" dirty="0"/>
              <a:t>HR leader? Finance? IT/CIO?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2400" b="1" dirty="0"/>
              <a:t>‘chief transformation officer’?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2400" b="1" dirty="0"/>
              <a:t>Consultancies?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2400" b="1" dirty="0"/>
              <a:t>Personal coach?</a:t>
            </a:r>
          </a:p>
        </p:txBody>
      </p:sp>
      <p:pic>
        <p:nvPicPr>
          <p:cNvPr id="3074" name="Picture 2" descr="C:\Users\Andrew\Documents\Work\Clients\European careers meeting 22-3.6.17\Pics\leading-under-press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1107"/>
            <a:ext cx="2699792" cy="297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ndrew\Documents\Work\Clients\European careers meeting 22-3.6.17\Pics\CEO pressures 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7322"/>
            <a:ext cx="2699792" cy="279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413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2584</TotalTime>
  <Words>1386</Words>
  <Application>Microsoft Office PowerPoint</Application>
  <PresentationFormat>On-screen Show (4:3)</PresentationFormat>
  <Paragraphs>311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Custom Design</vt:lpstr>
      <vt:lpstr>PowerPoint Presentation</vt:lpstr>
      <vt:lpstr> Agenda</vt:lpstr>
      <vt:lpstr> HR’s evolution</vt:lpstr>
      <vt:lpstr> Drivers of change</vt:lpstr>
      <vt:lpstr> VUCA world for leaders (&amp; HR)</vt:lpstr>
      <vt:lpstr> People technology/analytics</vt:lpstr>
      <vt:lpstr> Workforce</vt:lpstr>
      <vt:lpstr>    Cost-effectiveness &amp; innovation</vt:lpstr>
      <vt:lpstr> Leaders need help</vt:lpstr>
      <vt:lpstr> Managers need help</vt:lpstr>
      <vt:lpstr> HR under growing pressure</vt:lpstr>
      <vt:lpstr> Winds of change</vt:lpstr>
      <vt:lpstr> Death-knell for ‘old’ HR</vt:lpstr>
      <vt:lpstr> Address HR purpose and role</vt:lpstr>
      <vt:lpstr>PowerPoint Presentation</vt:lpstr>
      <vt:lpstr>   High-performance people ‘philosophy’ </vt:lpstr>
      <vt:lpstr>    Organisation Services, Analytics </vt:lpstr>
      <vt:lpstr> Organisational effectiveness</vt:lpstr>
      <vt:lpstr> Transitioning from HR to OE</vt:lpstr>
      <vt:lpstr> This will take time</vt:lpstr>
      <vt:lpstr> Tackling the capability gap</vt:lpstr>
      <vt:lpstr>PowerPoint Presentation</vt:lpstr>
      <vt:lpstr> Talent and skills needs</vt:lpstr>
      <vt:lpstr>Other trends</vt:lpstr>
      <vt:lpstr>PowerPoint Presentation</vt:lpstr>
      <vt:lpstr> What about you?</vt:lpstr>
      <vt:lpstr> Reading (quick &amp; easy!)</vt:lpstr>
      <vt:lpstr> 4 key take-aways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uncity</cp:lastModifiedBy>
  <cp:revision>151</cp:revision>
  <dcterms:created xsi:type="dcterms:W3CDTF">2014-04-01T16:35:38Z</dcterms:created>
  <dcterms:modified xsi:type="dcterms:W3CDTF">2017-06-22T07:05:28Z</dcterms:modified>
</cp:coreProperties>
</file>